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3" r:id="rId3"/>
    <p:sldId id="267" r:id="rId4"/>
    <p:sldId id="257" r:id="rId5"/>
    <p:sldId id="258" r:id="rId6"/>
    <p:sldId id="265" r:id="rId7"/>
    <p:sldId id="269" r:id="rId8"/>
    <p:sldId id="266" r:id="rId9"/>
    <p:sldId id="270" r:id="rId10"/>
    <p:sldId id="259" r:id="rId11"/>
    <p:sldId id="264" r:id="rId12"/>
    <p:sldId id="261" r:id="rId13"/>
    <p:sldId id="268" r:id="rId14"/>
    <p:sldId id="26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3582"/>
    <a:srgbClr val="CB1389"/>
    <a:srgbClr val="17A81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8" autoAdjust="0"/>
    <p:restoredTop sz="94660"/>
  </p:normalViewPr>
  <p:slideViewPr>
    <p:cSldViewPr>
      <p:cViewPr varScale="1">
        <p:scale>
          <a:sx n="74" d="100"/>
          <a:sy n="74" d="100"/>
        </p:scale>
        <p:origin x="-103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F4E1C93-040E-4E54-83BC-9DA3FFB290C1}" type="datetimeFigureOut">
              <a:rPr lang="en-CA" smtClean="0"/>
              <a:pPr/>
              <a:t>18/10/2010</a:t>
            </a:fld>
            <a:endParaRPr lang="en-CA"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CA"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35DFD96-5CBA-4FB0-988E-15716CAACA20}" type="slidenum">
              <a:rPr lang="en-CA" smtClean="0"/>
              <a:pPr/>
              <a:t>‹#›</a:t>
            </a:fld>
            <a:endParaRPr lang="en-CA"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F4E1C93-040E-4E54-83BC-9DA3FFB290C1}" type="datetimeFigureOut">
              <a:rPr lang="en-CA" smtClean="0"/>
              <a:pPr/>
              <a:t>18/10/2010</a:t>
            </a:fld>
            <a:endParaRPr lang="en-CA"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CA"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35DFD96-5CBA-4FB0-988E-15716CAACA20}"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5" name="Footer Placeholder 4"/>
          <p:cNvSpPr>
            <a:spLocks noGrp="1"/>
          </p:cNvSpPr>
          <p:nvPr>
            <p:ph type="ftr" sz="quarter" idx="11"/>
          </p:nvPr>
        </p:nvSpPr>
        <p:spPr/>
        <p:txBody>
          <a:bodyPr/>
          <a:lstStyle>
            <a:extLst/>
          </a:lstStyle>
          <a:p>
            <a:endParaRPr lang="en-CA" dirty="0"/>
          </a:p>
        </p:txBody>
      </p:sp>
      <p:sp>
        <p:nvSpPr>
          <p:cNvPr id="6" name="Slide Number Placeholder 5"/>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F4E1C93-040E-4E54-83BC-9DA3FFB290C1}" type="datetimeFigureOut">
              <a:rPr lang="en-CA" smtClean="0"/>
              <a:pPr/>
              <a:t>18/10/2010</a:t>
            </a:fld>
            <a:endParaRPr lang="en-CA"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CA"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35DFD96-5CBA-4FB0-988E-15716CAACA20}" type="slidenum">
              <a:rPr lang="en-CA" smtClean="0"/>
              <a:pPr/>
              <a:t>‹#›</a:t>
            </a:fld>
            <a:endParaRPr lang="en-CA"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8" name="Footer Placeholder 7"/>
          <p:cNvSpPr>
            <a:spLocks noGrp="1"/>
          </p:cNvSpPr>
          <p:nvPr>
            <p:ph type="ftr" sz="quarter" idx="11"/>
          </p:nvPr>
        </p:nvSpPr>
        <p:spPr/>
        <p:txBody>
          <a:bodyPr/>
          <a:lstStyle>
            <a:extLst/>
          </a:lstStyle>
          <a:p>
            <a:endParaRPr lang="en-CA" dirty="0"/>
          </a:p>
        </p:txBody>
      </p:sp>
      <p:sp>
        <p:nvSpPr>
          <p:cNvPr id="9" name="Slide Number Placeholder 8"/>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4" name="Footer Placeholder 3"/>
          <p:cNvSpPr>
            <a:spLocks noGrp="1"/>
          </p:cNvSpPr>
          <p:nvPr>
            <p:ph type="ftr" sz="quarter" idx="11"/>
          </p:nvPr>
        </p:nvSpPr>
        <p:spPr/>
        <p:txBody>
          <a:bodyPr/>
          <a:lstStyle>
            <a:extLst/>
          </a:lstStyle>
          <a:p>
            <a:endParaRPr lang="en-CA" dirty="0"/>
          </a:p>
        </p:txBody>
      </p:sp>
      <p:sp>
        <p:nvSpPr>
          <p:cNvPr id="5" name="Slide Number Placeholder 4"/>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F4E1C93-040E-4E54-83BC-9DA3FFB290C1}" type="datetimeFigureOut">
              <a:rPr lang="en-CA" smtClean="0"/>
              <a:pPr/>
              <a:t>18/10/2010</a:t>
            </a:fld>
            <a:endParaRPr lang="en-CA"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CA" dirty="0"/>
          </a:p>
        </p:txBody>
      </p:sp>
      <p:sp>
        <p:nvSpPr>
          <p:cNvPr id="4" name="Slide Number Placeholder 3"/>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D35DFD96-5CBA-4FB0-988E-15716CAACA20}"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F4E1C93-040E-4E54-83BC-9DA3FFB290C1}" type="datetimeFigureOut">
              <a:rPr lang="en-CA" smtClean="0"/>
              <a:pPr/>
              <a:t>18/10/2010</a:t>
            </a:fld>
            <a:endParaRPr lang="en-CA" dirty="0"/>
          </a:p>
        </p:txBody>
      </p:sp>
      <p:sp>
        <p:nvSpPr>
          <p:cNvPr id="6" name="Footer Placeholder 5"/>
          <p:cNvSpPr>
            <a:spLocks noGrp="1"/>
          </p:cNvSpPr>
          <p:nvPr>
            <p:ph type="ftr" sz="quarter" idx="11"/>
          </p:nvPr>
        </p:nvSpPr>
        <p:spPr/>
        <p:txBody>
          <a:bodyPr/>
          <a:lstStyle>
            <a:extLst/>
          </a:lstStyle>
          <a:p>
            <a:endParaRPr lang="en-CA" dirty="0"/>
          </a:p>
        </p:txBody>
      </p:sp>
      <p:sp>
        <p:nvSpPr>
          <p:cNvPr id="7" name="Slide Number Placeholder 6"/>
          <p:cNvSpPr>
            <a:spLocks noGrp="1"/>
          </p:cNvSpPr>
          <p:nvPr>
            <p:ph type="sldNum" sz="quarter" idx="12"/>
          </p:nvPr>
        </p:nvSpPr>
        <p:spPr/>
        <p:txBody>
          <a:bodyPr/>
          <a:lstStyle>
            <a:extLst/>
          </a:lstStyle>
          <a:p>
            <a:fld id="{D35DFD96-5CBA-4FB0-988E-15716CAACA20}" type="slidenum">
              <a:rPr lang="en-CA" smtClean="0"/>
              <a:pPr/>
              <a:t>‹#›</a:t>
            </a:fld>
            <a:endParaRPr lang="en-CA"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F4E1C93-040E-4E54-83BC-9DA3FFB290C1}" type="datetimeFigureOut">
              <a:rPr lang="en-CA" smtClean="0"/>
              <a:pPr/>
              <a:t>18/10/2010</a:t>
            </a:fld>
            <a:endParaRPr lang="en-CA"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CA"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35DFD96-5CBA-4FB0-988E-15716CAACA20}"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hyperlink" Target="http://www.sciencemuseum.org.uk/antenna/reindeer/" TargetMode="External"/><Relationship Id="rId13" Type="http://schemas.openxmlformats.org/officeDocument/2006/relationships/hyperlink" Target="http://www.ucmp.berkeley.edu/exhibits/biomes/tundra.php" TargetMode="External"/><Relationship Id="rId3" Type="http://schemas.openxmlformats.org/officeDocument/2006/relationships/hyperlink" Target="http://scaa.usask.ca/gallery/northern/image.php?ID=18068&amp;imagesize=medium&amp;ln" TargetMode="External"/><Relationship Id="rId7" Type="http://schemas.openxmlformats.org/officeDocument/2006/relationships/hyperlink" Target="http://www.labspaces.net/102475/To_Arctic_animals__time_of_day_really_doesn_t_matter" TargetMode="External"/><Relationship Id="rId12" Type="http://schemas.openxmlformats.org/officeDocument/2006/relationships/hyperlink" Target="http://geeks.pirillo.com/profiles/blogs/make-your-resolution-green" TargetMode="External"/><Relationship Id="rId17" Type="http://schemas.openxmlformats.org/officeDocument/2006/relationships/hyperlink" Target="http://go.grolier.com/" TargetMode="External"/><Relationship Id="rId2" Type="http://schemas.openxmlformats.org/officeDocument/2006/relationships/hyperlink" Target="http://scaa.usask.ca/gallery/northern/image.php?ID=20353&amp;imagesize=medium&amp;ln" TargetMode="External"/><Relationship Id="rId16" Type="http://schemas.openxmlformats.org/officeDocument/2006/relationships/hyperlink" Target="http://www.bivouac.com/ArxPg.asp?ArxId=1095" TargetMode="External"/><Relationship Id="rId1" Type="http://schemas.openxmlformats.org/officeDocument/2006/relationships/slideLayout" Target="../slideLayouts/slideLayout2.xml"/><Relationship Id="rId6" Type="http://schemas.openxmlformats.org/officeDocument/2006/relationships/hyperlink" Target="http://www.animalstwist.com/page/11/" TargetMode="External"/><Relationship Id="rId11" Type="http://schemas.openxmlformats.org/officeDocument/2006/relationships/hyperlink" Target="http://www.war-online.org/Alert_Seals07.htm" TargetMode="External"/><Relationship Id="rId5" Type="http://schemas.openxmlformats.org/officeDocument/2006/relationships/hyperlink" Target="http://www.newworldencyclopedia.org/entry/Ellesmere_Island" TargetMode="External"/><Relationship Id="rId15" Type="http://schemas.openxmlformats.org/officeDocument/2006/relationships/hyperlink" Target="http://www.thewildclassroom.com/biomes/arctictundra.html" TargetMode="External"/><Relationship Id="rId10" Type="http://schemas.openxmlformats.org/officeDocument/2006/relationships/hyperlink" Target="http://www.animalspix.com/tag/arctic" TargetMode="External"/><Relationship Id="rId4" Type="http://schemas.openxmlformats.org/officeDocument/2006/relationships/hyperlink" Target="http://school.discoveryeducation.com/clipart/clip/brrrrrr.html" TargetMode="External"/><Relationship Id="rId9" Type="http://schemas.openxmlformats.org/officeDocument/2006/relationships/hyperlink" Target="http://animals.howstuffworks.com/mammals/narwhal.htm/printable" TargetMode="External"/><Relationship Id="rId14" Type="http://schemas.openxmlformats.org/officeDocument/2006/relationships/hyperlink" Target="http://chalk.richmond.edu/education/projects/webunits/biomes/tunanimal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newworldencyclopedia.org/entry/Ellesmere_Island"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hool.discoveryeducation.com/clipart/clip/brrrrrr.html" TargetMode="External"/><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caa.usask.ca/gallery/northern/image.php?ID=20353&amp;imagesize=medium&amp;ln" TargetMode="External"/><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hyperlink" Target="http://scaa.usask.ca/gallery/northern/image.php?ID=18068&amp;imagesize=medium&amp;ln"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hyperlink" Target="http://www.sciencemuseum.org.uk/antenna/reindeer/" TargetMode="External"/><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hyperlink" Target="http://www.labspaces.net/102475/To_Arctic_animals__time_of_day_really_doesn_t_matter" TargetMode="External"/><Relationship Id="rId4" Type="http://schemas.openxmlformats.org/officeDocument/2006/relationships/hyperlink" Target="http://www.animalstwist.com/page/11"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5" Type="http://schemas.openxmlformats.org/officeDocument/2006/relationships/hyperlink" Target="http://www.animalspix.com/tag/arctic" TargetMode="Externa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95536" y="3573016"/>
            <a:ext cx="7200800" cy="2304256"/>
          </a:xfrm>
        </p:spPr>
        <p:txBody>
          <a:bodyPr/>
          <a:lstStyle/>
          <a:p>
            <a:r>
              <a:rPr lang="en-CA" u="sng" dirty="0" smtClean="0">
                <a:effectLst/>
                <a:latin typeface="Aharoni" pitchFamily="2" charset="-79"/>
                <a:cs typeface="Aharoni" pitchFamily="2" charset="-79"/>
              </a:rPr>
              <a:t>Ellesmere Island</a:t>
            </a:r>
            <a:endParaRPr lang="en-CA" u="sng" dirty="0">
              <a:effectLst/>
              <a:latin typeface="Aharoni" pitchFamily="2" charset="-79"/>
              <a:cs typeface="Aharoni" pitchFamily="2" charset="-79"/>
            </a:endParaRPr>
          </a:p>
        </p:txBody>
      </p:sp>
      <p:sp>
        <p:nvSpPr>
          <p:cNvPr id="3" name="Subtitle 2"/>
          <p:cNvSpPr>
            <a:spLocks noGrp="1"/>
          </p:cNvSpPr>
          <p:nvPr>
            <p:ph type="subTitle" idx="1"/>
          </p:nvPr>
        </p:nvSpPr>
        <p:spPr/>
        <p:txBody>
          <a:bodyPr/>
          <a:lstStyle/>
          <a:p>
            <a:r>
              <a:rPr lang="en-CA" dirty="0" smtClean="0"/>
              <a:t>By: Reeves Schraner</a:t>
            </a:r>
          </a:p>
          <a:p>
            <a:endParaRPr lang="en-C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9000" b="-3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17A810"/>
                </a:solidFill>
              </a:rPr>
              <a:t>What Have We Done!</a:t>
            </a:r>
            <a:endParaRPr lang="en-CA" dirty="0">
              <a:solidFill>
                <a:srgbClr val="17A810"/>
              </a:solidFill>
            </a:endParaRPr>
          </a:p>
        </p:txBody>
      </p:sp>
      <p:sp>
        <p:nvSpPr>
          <p:cNvPr id="3" name="Content Placeholder 2"/>
          <p:cNvSpPr>
            <a:spLocks noGrp="1"/>
          </p:cNvSpPr>
          <p:nvPr>
            <p:ph idx="1"/>
          </p:nvPr>
        </p:nvSpPr>
        <p:spPr/>
        <p:txBody>
          <a:bodyPr>
            <a:normAutofit fontScale="70000" lnSpcReduction="20000"/>
          </a:bodyPr>
          <a:lstStyle/>
          <a:p>
            <a:pPr>
              <a:buNone/>
            </a:pPr>
            <a:r>
              <a:rPr lang="en-CA" dirty="0" smtClean="0"/>
              <a:t>		</a:t>
            </a:r>
            <a:r>
              <a:rPr lang="en-CA" dirty="0" smtClean="0">
                <a:solidFill>
                  <a:srgbClr val="17A810"/>
                </a:solidFill>
              </a:rPr>
              <a:t>We take too much of everything. It’s as simple as that, everything that the Earth has provided for us is being overused and now is when it’s coming back to haunt us. The human race has burned the Earth’s supply of fossil fuels almost to the point of none being left. We are now facing what is commonly known as Global Warming. Fossil fuels that burn cause pollution, and pollution breaks down our shield, the atmosphere. As the atmosphere’s protection diminishes, we become more and more defenceless. The Sun’s rays are heating the Earth, and the hotter and hotter it gets the more everything melts. Ellesmere Island is a very cold place with lots of snow and ice which is now being melted by the sun. Many animals that are now adapted to the cold temperatures are at risk of dying. The animals that use ice for hunting or mating will no longer be able to do so. Animals like seals won’t have any place to rest after catching their fish and even with their amazing swimming will no longer be able to rest and could potentially drown. It’s not their fault that glaciers are melting. It’s ours. We are killing our own wildlife because we take too much.  </a:t>
            </a:r>
          </a:p>
          <a:p>
            <a:pPr>
              <a:buNone/>
            </a:pPr>
            <a:endParaRPr lang="en-C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0" b="-5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What’s Being Done?</a:t>
            </a:r>
            <a:endParaRPr lang="en-CA" dirty="0"/>
          </a:p>
        </p:txBody>
      </p:sp>
      <p:sp>
        <p:nvSpPr>
          <p:cNvPr id="3" name="Content Placeholder 2"/>
          <p:cNvSpPr>
            <a:spLocks noGrp="1"/>
          </p:cNvSpPr>
          <p:nvPr>
            <p:ph idx="1"/>
          </p:nvPr>
        </p:nvSpPr>
        <p:spPr/>
        <p:txBody>
          <a:bodyPr>
            <a:normAutofit/>
          </a:bodyPr>
          <a:lstStyle/>
          <a:p>
            <a:r>
              <a:rPr lang="en-CA" dirty="0" smtClean="0">
                <a:solidFill>
                  <a:schemeClr val="bg1"/>
                </a:solidFill>
              </a:rPr>
              <a:t>Governments are now advertising many ways to help restore the planet’s natural resources</a:t>
            </a:r>
          </a:p>
          <a:p>
            <a:r>
              <a:rPr lang="en-CA" dirty="0" smtClean="0">
                <a:solidFill>
                  <a:schemeClr val="bg1"/>
                </a:solidFill>
              </a:rPr>
              <a:t>Things like: Building “Greener Houses”, placing recycling bins everywhere that a garbage is present, they even pay people for the electricity that they generate</a:t>
            </a:r>
          </a:p>
          <a:p>
            <a:r>
              <a:rPr lang="en-CA" dirty="0" smtClean="0">
                <a:solidFill>
                  <a:schemeClr val="bg1"/>
                </a:solidFill>
              </a:rPr>
              <a:t>Treaties have been made by many countries who are working together to stop the melting of the polar ice caps on places like Ellesmere Island </a:t>
            </a:r>
            <a:endParaRPr lang="en-CA"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1000" b="-2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C00000"/>
                </a:solidFill>
              </a:rPr>
              <a:t>How YOU can Help</a:t>
            </a:r>
            <a:endParaRPr lang="en-CA" dirty="0">
              <a:solidFill>
                <a:srgbClr val="C00000"/>
              </a:solidFill>
            </a:endParaRPr>
          </a:p>
        </p:txBody>
      </p:sp>
      <p:sp>
        <p:nvSpPr>
          <p:cNvPr id="3" name="Content Placeholder 2"/>
          <p:cNvSpPr>
            <a:spLocks noGrp="1"/>
          </p:cNvSpPr>
          <p:nvPr>
            <p:ph idx="1"/>
          </p:nvPr>
        </p:nvSpPr>
        <p:spPr/>
        <p:txBody>
          <a:bodyPr>
            <a:normAutofit fontScale="85000" lnSpcReduction="20000"/>
          </a:bodyPr>
          <a:lstStyle/>
          <a:p>
            <a:r>
              <a:rPr lang="en-CA" dirty="0" smtClean="0">
                <a:solidFill>
                  <a:srgbClr val="C00000"/>
                </a:solidFill>
              </a:rPr>
              <a:t>There are many ways that WE as individuals can help, just by taking the extra two seconds to walk to the recycling bin to put that small piece of paper in the garbage helps, if everyone in the world put that paper in the recycling, think about how much it could save</a:t>
            </a:r>
          </a:p>
          <a:p>
            <a:r>
              <a:rPr lang="en-CA" dirty="0" smtClean="0">
                <a:solidFill>
                  <a:srgbClr val="C00000"/>
                </a:solidFill>
              </a:rPr>
              <a:t>We can also help by encouraging our friends and family not to litter, or to also throw that little piece of paper in the recycling</a:t>
            </a:r>
          </a:p>
          <a:p>
            <a:r>
              <a:rPr lang="en-CA" dirty="0" smtClean="0">
                <a:solidFill>
                  <a:srgbClr val="C00000"/>
                </a:solidFill>
              </a:rPr>
              <a:t>When it comes to saving the planet, every little bit counts! Why wouldn’t you want to be a part of saving the planet?</a:t>
            </a:r>
          </a:p>
          <a:p>
            <a:pPr>
              <a:buNone/>
            </a:pPr>
            <a:endParaRPr lang="en-CA" dirty="0" smtClean="0"/>
          </a:p>
          <a:p>
            <a:pPr>
              <a:buNone/>
            </a:pPr>
            <a:endParaRPr lang="en-CA" dirty="0" smtClean="0"/>
          </a:p>
          <a:p>
            <a:pPr>
              <a:buNone/>
            </a:pPr>
            <a:r>
              <a:rPr lang="en-CA" dirty="0" smtClean="0"/>
              <a:t> </a:t>
            </a:r>
            <a:endParaRPr lang="en-CA" dirty="0"/>
          </a:p>
        </p:txBody>
      </p:sp>
      <p:pic>
        <p:nvPicPr>
          <p:cNvPr id="4" name="Picture 3" descr="EI animal7.jpg"/>
          <p:cNvPicPr>
            <a:picLocks noChangeAspect="1"/>
          </p:cNvPicPr>
          <p:nvPr/>
        </p:nvPicPr>
        <p:blipFill>
          <a:blip r:embed="rId3" cstate="print"/>
          <a:stretch>
            <a:fillRect/>
          </a:stretch>
        </p:blipFill>
        <p:spPr>
          <a:xfrm>
            <a:off x="4788024" y="4437112"/>
            <a:ext cx="2952328" cy="2202891"/>
          </a:xfrm>
          <a:prstGeom prst="rect">
            <a:avLst/>
          </a:prstGeom>
        </p:spPr>
      </p:pic>
      <p:sp>
        <p:nvSpPr>
          <p:cNvPr id="5" name="TextBox 4"/>
          <p:cNvSpPr txBox="1"/>
          <p:nvPr/>
        </p:nvSpPr>
        <p:spPr>
          <a:xfrm>
            <a:off x="755576" y="4869160"/>
            <a:ext cx="2088232" cy="923330"/>
          </a:xfrm>
          <a:prstGeom prst="rect">
            <a:avLst/>
          </a:prstGeom>
          <a:noFill/>
        </p:spPr>
        <p:txBody>
          <a:bodyPr wrap="square" rtlCol="0">
            <a:spAutoFit/>
          </a:bodyPr>
          <a:lstStyle/>
          <a:p>
            <a:r>
              <a:rPr lang="en-CA" dirty="0" smtClean="0"/>
              <a:t>Do you really want to see these guys to die?</a:t>
            </a:r>
            <a:endParaRPr lang="en-CA" dirty="0"/>
          </a:p>
        </p:txBody>
      </p:sp>
      <p:cxnSp>
        <p:nvCxnSpPr>
          <p:cNvPr id="10" name="Straight Arrow Connector 9"/>
          <p:cNvCxnSpPr/>
          <p:nvPr/>
        </p:nvCxnSpPr>
        <p:spPr>
          <a:xfrm>
            <a:off x="2771800" y="5301208"/>
            <a:ext cx="19442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4405104"/>
          </a:xfrm>
        </p:spPr>
        <p:txBody>
          <a:bodyPr>
            <a:normAutofit/>
          </a:bodyPr>
          <a:lstStyle/>
          <a:p>
            <a:pPr algn="ctr"/>
            <a:endParaRPr lang="en-CA" sz="9600" dirty="0"/>
          </a:p>
        </p:txBody>
      </p:sp>
      <p:pic>
        <p:nvPicPr>
          <p:cNvPr id="5" name="Picture 4" descr="EI earth.jpg"/>
          <p:cNvPicPr>
            <a:picLocks noChangeAspect="1"/>
          </p:cNvPicPr>
          <p:nvPr/>
        </p:nvPicPr>
        <p:blipFill>
          <a:blip r:embed="rId2" cstate="print"/>
          <a:stretch>
            <a:fillRect/>
          </a:stretch>
        </p:blipFill>
        <p:spPr>
          <a:xfrm>
            <a:off x="0" y="0"/>
            <a:ext cx="9326289" cy="6858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Sources</a:t>
            </a:r>
            <a:endParaRPr lang="en-CA" dirty="0"/>
          </a:p>
        </p:txBody>
      </p:sp>
      <p:sp>
        <p:nvSpPr>
          <p:cNvPr id="3" name="Content Placeholder 2"/>
          <p:cNvSpPr>
            <a:spLocks noGrp="1"/>
          </p:cNvSpPr>
          <p:nvPr>
            <p:ph idx="1"/>
          </p:nvPr>
        </p:nvSpPr>
        <p:spPr/>
        <p:txBody>
          <a:bodyPr>
            <a:normAutofit fontScale="25000" lnSpcReduction="20000"/>
          </a:bodyPr>
          <a:lstStyle/>
          <a:p>
            <a:r>
              <a:rPr lang="en-CA" dirty="0" smtClean="0"/>
              <a:t>Flower picture 2:</a:t>
            </a:r>
          </a:p>
          <a:p>
            <a:r>
              <a:rPr lang="en-CA" u="sng" dirty="0" smtClean="0">
                <a:hlinkClick r:id="rId2"/>
              </a:rPr>
              <a:t>http://scaa.usask.ca/gallery/northern/image.php?ID=20353&amp;imagesize=medium&amp;ln</a:t>
            </a:r>
            <a:endParaRPr lang="en-CA" dirty="0" smtClean="0"/>
          </a:p>
          <a:p>
            <a:r>
              <a:rPr lang="en-CA" dirty="0" smtClean="0"/>
              <a:t>Flower picture 3:</a:t>
            </a:r>
          </a:p>
          <a:p>
            <a:r>
              <a:rPr lang="en-CA" u="sng" dirty="0" smtClean="0">
                <a:hlinkClick r:id="rId3"/>
              </a:rPr>
              <a:t>http://scaa.usask.ca/gallery/northern/image.php?ID=18068&amp;imagesize=medium&amp;ln</a:t>
            </a:r>
            <a:endParaRPr lang="en-CA" dirty="0" smtClean="0"/>
          </a:p>
          <a:p>
            <a:r>
              <a:rPr lang="en-CA" dirty="0" smtClean="0"/>
              <a:t>Cold thermometer: </a:t>
            </a:r>
          </a:p>
          <a:p>
            <a:r>
              <a:rPr lang="en-CA" u="sng" dirty="0" smtClean="0">
                <a:hlinkClick r:id="rId4"/>
              </a:rPr>
              <a:t>http://school.discoveryeducation.com/clipart/clip/brrrrrr.html</a:t>
            </a:r>
            <a:endParaRPr lang="en-CA" dirty="0" smtClean="0"/>
          </a:p>
          <a:p>
            <a:r>
              <a:rPr lang="en-CA" u="sng" dirty="0" smtClean="0">
                <a:hlinkClick r:id="rId5"/>
              </a:rPr>
              <a:t>http://www.newworldencyclopedia.org/entry/Ellesmere_Island</a:t>
            </a:r>
            <a:endParaRPr lang="en-CA" dirty="0" smtClean="0"/>
          </a:p>
          <a:p>
            <a:r>
              <a:rPr lang="en-CA" dirty="0" smtClean="0"/>
              <a:t>Island map:</a:t>
            </a:r>
          </a:p>
          <a:p>
            <a:r>
              <a:rPr lang="en-CA" u="sng" dirty="0" smtClean="0">
                <a:hlinkClick r:id="rId5"/>
              </a:rPr>
              <a:t>http://www.newworldencyclopedia.org/entry/Ellesmere_Island</a:t>
            </a:r>
            <a:endParaRPr lang="en-CA" dirty="0" smtClean="0"/>
          </a:p>
          <a:p>
            <a:r>
              <a:rPr lang="en-CA" dirty="0" smtClean="0"/>
              <a:t>Fox picture:</a:t>
            </a:r>
          </a:p>
          <a:p>
            <a:r>
              <a:rPr lang="en-CA" u="sng" dirty="0" smtClean="0">
                <a:hlinkClick r:id="rId6"/>
              </a:rPr>
              <a:t>http://www.animalstwist.com/page/11/</a:t>
            </a:r>
            <a:endParaRPr lang="en-CA" dirty="0" smtClean="0"/>
          </a:p>
          <a:p>
            <a:r>
              <a:rPr lang="en-CA" dirty="0" smtClean="0"/>
              <a:t>Polar Bear picture:</a:t>
            </a:r>
          </a:p>
          <a:p>
            <a:r>
              <a:rPr lang="en-CA" u="sng" dirty="0" smtClean="0">
                <a:hlinkClick r:id="rId7"/>
              </a:rPr>
              <a:t>http://www.labspaces.net/102475/To_Arctic_animals__time_of_day_really_doesn_t_matter</a:t>
            </a:r>
            <a:endParaRPr lang="en-CA" dirty="0" smtClean="0"/>
          </a:p>
          <a:p>
            <a:r>
              <a:rPr lang="en-CA" dirty="0" smtClean="0"/>
              <a:t>Reindeer picture:</a:t>
            </a:r>
          </a:p>
          <a:p>
            <a:r>
              <a:rPr lang="en-CA" u="sng" dirty="0" smtClean="0">
                <a:hlinkClick r:id="rId8"/>
              </a:rPr>
              <a:t>http://www.sciencemuseum.org.uk/antenna/reindeer/</a:t>
            </a:r>
            <a:endParaRPr lang="en-CA" dirty="0" smtClean="0"/>
          </a:p>
          <a:p>
            <a:r>
              <a:rPr lang="en-CA" dirty="0" smtClean="0"/>
              <a:t>Narwhal picture:</a:t>
            </a:r>
          </a:p>
          <a:p>
            <a:r>
              <a:rPr lang="en-CA" u="sng" dirty="0" smtClean="0">
                <a:hlinkClick r:id="rId9"/>
              </a:rPr>
              <a:t>http://animals.howstuffworks.com/mammals/narwhal.htm/printable</a:t>
            </a:r>
            <a:endParaRPr lang="en-CA" dirty="0" smtClean="0"/>
          </a:p>
          <a:p>
            <a:r>
              <a:rPr lang="en-CA" dirty="0" smtClean="0"/>
              <a:t>beluga picture:</a:t>
            </a:r>
          </a:p>
          <a:p>
            <a:r>
              <a:rPr lang="en-CA" u="sng" dirty="0" smtClean="0">
                <a:hlinkClick r:id="rId10"/>
              </a:rPr>
              <a:t>http://www.animalspix.com/tag/arctic</a:t>
            </a:r>
            <a:endParaRPr lang="en-CA" dirty="0" smtClean="0"/>
          </a:p>
          <a:p>
            <a:r>
              <a:rPr lang="en-CA" dirty="0" smtClean="0"/>
              <a:t>walrus picture:</a:t>
            </a:r>
          </a:p>
          <a:p>
            <a:r>
              <a:rPr lang="en-CA" u="sng" dirty="0" smtClean="0">
                <a:hlinkClick r:id="rId10"/>
              </a:rPr>
              <a:t>http://www.animalspix.com/tag/arctic</a:t>
            </a:r>
            <a:endParaRPr lang="en-CA" dirty="0" smtClean="0"/>
          </a:p>
          <a:p>
            <a:r>
              <a:rPr lang="en-CA" dirty="0" smtClean="0"/>
              <a:t>harp seal picture:</a:t>
            </a:r>
          </a:p>
          <a:p>
            <a:r>
              <a:rPr lang="en-CA" u="sng" dirty="0" smtClean="0">
                <a:hlinkClick r:id="rId11"/>
              </a:rPr>
              <a:t>http://www.war-online.org/Alert_Seals07.htm</a:t>
            </a:r>
            <a:endParaRPr lang="en-CA" dirty="0" smtClean="0"/>
          </a:p>
          <a:p>
            <a:r>
              <a:rPr lang="en-CA" dirty="0" smtClean="0"/>
              <a:t>Earth picture:</a:t>
            </a:r>
          </a:p>
          <a:p>
            <a:r>
              <a:rPr lang="en-CA" dirty="0" smtClean="0">
                <a:hlinkClick r:id="rId12"/>
              </a:rPr>
              <a:t>http://geeks.pirillo.com/profiles/blogs/make-your-resolution-green</a:t>
            </a:r>
            <a:endParaRPr lang="en-CA" dirty="0" smtClean="0"/>
          </a:p>
          <a:p>
            <a:r>
              <a:rPr lang="en-CA" u="sng" dirty="0" smtClean="0">
                <a:hlinkClick r:id="rId13"/>
              </a:rPr>
              <a:t>http://www.ucmp.berkeley.edu/exhibits/biomes/tundra.php</a:t>
            </a:r>
            <a:r>
              <a:rPr lang="en-CA" dirty="0" smtClean="0"/>
              <a:t> </a:t>
            </a:r>
          </a:p>
          <a:p>
            <a:r>
              <a:rPr lang="en-CA" dirty="0" smtClean="0"/>
              <a:t> </a:t>
            </a:r>
            <a:r>
              <a:rPr lang="en-CA" u="sng" dirty="0" smtClean="0">
                <a:hlinkClick r:id="rId14"/>
              </a:rPr>
              <a:t>http://chalk.richmond.edu/education/projects/webunits/biomes/tunanimals.html</a:t>
            </a:r>
            <a:r>
              <a:rPr lang="en-CA" dirty="0" smtClean="0"/>
              <a:t> </a:t>
            </a:r>
          </a:p>
          <a:p>
            <a:r>
              <a:rPr lang="en-CA" dirty="0" smtClean="0"/>
              <a:t> </a:t>
            </a:r>
            <a:r>
              <a:rPr lang="en-CA" u="sng" dirty="0" smtClean="0">
                <a:hlinkClick r:id="rId15"/>
              </a:rPr>
              <a:t>http://www.thewildclassroom.com/biomes/arctictundra.html</a:t>
            </a:r>
            <a:endParaRPr lang="en-CA" u="sng" dirty="0" smtClean="0"/>
          </a:p>
          <a:p>
            <a:r>
              <a:rPr lang="en-CA" dirty="0" smtClean="0">
                <a:hlinkClick r:id="rId16"/>
              </a:rPr>
              <a:t> </a:t>
            </a:r>
            <a:r>
              <a:rPr lang="en-CA" u="sng" dirty="0" smtClean="0">
                <a:hlinkClick r:id="rId16"/>
              </a:rPr>
              <a:t>http://www.bivouac.com/ArxPg.asp?ArxId=1095</a:t>
            </a:r>
            <a:endParaRPr lang="en-CA" u="sng" dirty="0" smtClean="0"/>
          </a:p>
          <a:p>
            <a:r>
              <a:rPr lang="en-CA" u="sng" smtClean="0">
                <a:hlinkClick r:id="rId17"/>
              </a:rPr>
              <a:t>http://go.grolier.com/</a:t>
            </a:r>
            <a:endParaRPr lang="en-CA" smtClean="0"/>
          </a:p>
          <a:p>
            <a:endParaRPr lang="en-CA" smtClean="0"/>
          </a:p>
          <a:p>
            <a:endParaRPr lang="en-CA" dirty="0" smtClean="0"/>
          </a:p>
          <a:p>
            <a:endParaRPr lang="en-CA" dirty="0" smtClean="0"/>
          </a:p>
          <a:p>
            <a:endParaRPr lang="en-C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Background Knowledge</a:t>
            </a:r>
            <a:endParaRPr lang="en-CA" dirty="0"/>
          </a:p>
        </p:txBody>
      </p:sp>
      <p:sp>
        <p:nvSpPr>
          <p:cNvPr id="3" name="Content Placeholder 2"/>
          <p:cNvSpPr>
            <a:spLocks noGrp="1"/>
          </p:cNvSpPr>
          <p:nvPr>
            <p:ph idx="1"/>
          </p:nvPr>
        </p:nvSpPr>
        <p:spPr/>
        <p:txBody>
          <a:bodyPr>
            <a:normAutofit/>
          </a:bodyPr>
          <a:lstStyle/>
          <a:p>
            <a:r>
              <a:rPr lang="en-CA" dirty="0" smtClean="0"/>
              <a:t>Ellesmere Island is Canada’s third largest island its area is 196,236km sq.</a:t>
            </a:r>
          </a:p>
          <a:p>
            <a:r>
              <a:rPr lang="en-CA" dirty="0" smtClean="0"/>
              <a:t>The population of the island is under 200 people, though occasionally people scientists or students may travel there to study</a:t>
            </a:r>
          </a:p>
          <a:p>
            <a:r>
              <a:rPr lang="en-CA" dirty="0" smtClean="0"/>
              <a:t>There is a thick layer of permafrost which is soil that is permanently frozen which prevents many plants from growing</a:t>
            </a:r>
          </a:p>
          <a:p>
            <a:endParaRPr lang="en-CA" dirty="0" smtClean="0"/>
          </a:p>
          <a:p>
            <a:endParaRPr lang="en-CA" dirty="0" smtClean="0"/>
          </a:p>
          <a:p>
            <a:endParaRPr lang="en-C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Where is it?</a:t>
            </a:r>
            <a:endParaRPr lang="en-CA" dirty="0"/>
          </a:p>
        </p:txBody>
      </p:sp>
      <p:sp>
        <p:nvSpPr>
          <p:cNvPr id="3" name="Content Placeholder 2"/>
          <p:cNvSpPr>
            <a:spLocks noGrp="1"/>
          </p:cNvSpPr>
          <p:nvPr>
            <p:ph idx="1"/>
          </p:nvPr>
        </p:nvSpPr>
        <p:spPr>
          <a:xfrm>
            <a:off x="457200" y="1600201"/>
            <a:ext cx="4042792" cy="4525963"/>
          </a:xfrm>
        </p:spPr>
        <p:txBody>
          <a:bodyPr>
            <a:normAutofit lnSpcReduction="10000"/>
          </a:bodyPr>
          <a:lstStyle/>
          <a:p>
            <a:r>
              <a:rPr lang="en-CA" dirty="0" smtClean="0"/>
              <a:t>Ellesmere island is part of Nunavut and is located off of the Northwest coast of Greenland</a:t>
            </a:r>
          </a:p>
          <a:p>
            <a:r>
              <a:rPr lang="en-CA" dirty="0" smtClean="0"/>
              <a:t>Ellesmere island is the most Northern point in Canada</a:t>
            </a:r>
          </a:p>
          <a:p>
            <a:r>
              <a:rPr lang="en-CA" dirty="0" smtClean="0"/>
              <a:t>To the right is a map showing the location of the island</a:t>
            </a:r>
            <a:endParaRPr lang="en-CA" dirty="0"/>
          </a:p>
        </p:txBody>
      </p:sp>
      <p:pic>
        <p:nvPicPr>
          <p:cNvPr id="4" name="Picture 3" descr="EI map.png"/>
          <p:cNvPicPr>
            <a:picLocks noChangeAspect="1"/>
          </p:cNvPicPr>
          <p:nvPr/>
        </p:nvPicPr>
        <p:blipFill>
          <a:blip r:embed="rId2" cstate="print"/>
          <a:stretch>
            <a:fillRect/>
          </a:stretch>
        </p:blipFill>
        <p:spPr>
          <a:xfrm>
            <a:off x="4139952" y="1844824"/>
            <a:ext cx="5004048" cy="4015224"/>
          </a:xfrm>
          <a:prstGeom prst="rect">
            <a:avLst/>
          </a:prstGeom>
        </p:spPr>
      </p:pic>
      <p:sp>
        <p:nvSpPr>
          <p:cNvPr id="5" name="TextBox 4"/>
          <p:cNvSpPr txBox="1"/>
          <p:nvPr/>
        </p:nvSpPr>
        <p:spPr>
          <a:xfrm>
            <a:off x="4644008" y="5949280"/>
            <a:ext cx="4176464" cy="338554"/>
          </a:xfrm>
          <a:prstGeom prst="rect">
            <a:avLst/>
          </a:prstGeom>
          <a:noFill/>
        </p:spPr>
        <p:txBody>
          <a:bodyPr wrap="square" rtlCol="0">
            <a:spAutoFit/>
          </a:bodyPr>
          <a:lstStyle/>
          <a:p>
            <a:r>
              <a:rPr lang="en-CA" sz="800" dirty="0" smtClean="0">
                <a:hlinkClick r:id="rId3"/>
              </a:rPr>
              <a:t>http://www.newworldencyclopedia.org/entry/Ellesmere_Island</a:t>
            </a:r>
            <a:endParaRPr lang="en-CA" sz="800" dirty="0" smtClean="0"/>
          </a:p>
          <a:p>
            <a:endParaRPr lang="en-CA" sz="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Climate</a:t>
            </a:r>
            <a:endParaRPr lang="en-CA" dirty="0"/>
          </a:p>
        </p:txBody>
      </p:sp>
      <p:sp>
        <p:nvSpPr>
          <p:cNvPr id="3" name="Content Placeholder 2"/>
          <p:cNvSpPr>
            <a:spLocks noGrp="1"/>
          </p:cNvSpPr>
          <p:nvPr>
            <p:ph sz="half" idx="1"/>
          </p:nvPr>
        </p:nvSpPr>
        <p:spPr/>
        <p:txBody>
          <a:bodyPr>
            <a:normAutofit fontScale="77500" lnSpcReduction="20000"/>
          </a:bodyPr>
          <a:lstStyle/>
          <a:p>
            <a:r>
              <a:rPr lang="en-CA" dirty="0" smtClean="0"/>
              <a:t>The average temperature in winter is approximately -34 Degrees Celsius (DC)</a:t>
            </a:r>
          </a:p>
          <a:p>
            <a:r>
              <a:rPr lang="en-CA" dirty="0" smtClean="0"/>
              <a:t>However, the average summer temperatures range from 3-12 DC which is one main reason that this frozen island can support life</a:t>
            </a:r>
          </a:p>
          <a:p>
            <a:r>
              <a:rPr lang="en-CA" dirty="0" smtClean="0"/>
              <a:t>The typical amount of precipitation is between 50 and 200mm of precipitation yearly</a:t>
            </a:r>
            <a:endParaRPr lang="en-CA" dirty="0"/>
          </a:p>
        </p:txBody>
      </p:sp>
      <p:pic>
        <p:nvPicPr>
          <p:cNvPr id="5" name="Content Placeholder 4" descr="EI cold.gif"/>
          <p:cNvPicPr>
            <a:picLocks noGrp="1" noChangeAspect="1"/>
          </p:cNvPicPr>
          <p:nvPr>
            <p:ph sz="half" idx="2"/>
          </p:nvPr>
        </p:nvPicPr>
        <p:blipFill>
          <a:blip r:embed="rId2" cstate="print"/>
          <a:stretch>
            <a:fillRect/>
          </a:stretch>
        </p:blipFill>
        <p:spPr>
          <a:xfrm>
            <a:off x="4267199" y="1844824"/>
            <a:ext cx="4452665" cy="3425126"/>
          </a:xfrm>
        </p:spPr>
      </p:pic>
      <p:sp>
        <p:nvSpPr>
          <p:cNvPr id="6" name="TextBox 5"/>
          <p:cNvSpPr txBox="1"/>
          <p:nvPr/>
        </p:nvSpPr>
        <p:spPr>
          <a:xfrm>
            <a:off x="4283968" y="5301208"/>
            <a:ext cx="4536504" cy="338554"/>
          </a:xfrm>
          <a:prstGeom prst="rect">
            <a:avLst/>
          </a:prstGeom>
          <a:noFill/>
        </p:spPr>
        <p:txBody>
          <a:bodyPr wrap="square" rtlCol="0">
            <a:spAutoFit/>
          </a:bodyPr>
          <a:lstStyle/>
          <a:p>
            <a:r>
              <a:rPr lang="en-CA" sz="800" dirty="0" smtClean="0">
                <a:hlinkClick r:id="rId3"/>
              </a:rPr>
              <a:t>http://school.discoveryeducation.com/clipart/clip/brrrrrr.html</a:t>
            </a:r>
            <a:endParaRPr lang="en-CA" sz="800" dirty="0" smtClean="0"/>
          </a:p>
          <a:p>
            <a:endParaRPr lang="en-CA" sz="800" dirty="0"/>
          </a:p>
        </p:txBody>
      </p:sp>
      <p:sp>
        <p:nvSpPr>
          <p:cNvPr id="7" name="TextBox 6"/>
          <p:cNvSpPr txBox="1"/>
          <p:nvPr/>
        </p:nvSpPr>
        <p:spPr>
          <a:xfrm>
            <a:off x="4283968" y="1412776"/>
            <a:ext cx="4392488" cy="369332"/>
          </a:xfrm>
          <a:prstGeom prst="rect">
            <a:avLst/>
          </a:prstGeom>
          <a:noFill/>
        </p:spPr>
        <p:txBody>
          <a:bodyPr wrap="square" rtlCol="0">
            <a:spAutoFit/>
          </a:bodyPr>
          <a:lstStyle/>
          <a:p>
            <a:r>
              <a:rPr lang="en-CA" dirty="0" smtClean="0"/>
              <a:t>“Baby it’s cold outside!”</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2">
                <a:shade val="40000"/>
                <a:satMod val="150000"/>
              </a:schemeClr>
            </a:gs>
            <a:gs pos="30000">
              <a:schemeClr val="bg2">
                <a:shade val="60000"/>
                <a:satMod val="150000"/>
              </a:schemeClr>
            </a:gs>
            <a:gs pos="100000">
              <a:schemeClr val="bg2">
                <a:tint val="83000"/>
                <a:satMod val="200000"/>
              </a:schemeClr>
            </a:gs>
          </a:gsLst>
          <a:lin ang="130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Plants</a:t>
            </a:r>
            <a:endParaRPr lang="en-CA" dirty="0"/>
          </a:p>
        </p:txBody>
      </p:sp>
      <p:sp>
        <p:nvSpPr>
          <p:cNvPr id="3" name="Content Placeholder 2"/>
          <p:cNvSpPr>
            <a:spLocks noGrp="1"/>
          </p:cNvSpPr>
          <p:nvPr>
            <p:ph sz="half" idx="1"/>
          </p:nvPr>
        </p:nvSpPr>
        <p:spPr/>
        <p:txBody>
          <a:bodyPr>
            <a:normAutofit fontScale="77500" lnSpcReduction="20000"/>
          </a:bodyPr>
          <a:lstStyle/>
          <a:p>
            <a:r>
              <a:rPr lang="en-CA" dirty="0" smtClean="0"/>
              <a:t>Despite the freezing cold temperatures and thick permafrost, there is lots of life on Ellesmere Island</a:t>
            </a:r>
          </a:p>
          <a:p>
            <a:r>
              <a:rPr lang="en-CA" dirty="0" smtClean="0"/>
              <a:t>There are many types of plants such as: shrubs, mosses, grasses, and even flowers!</a:t>
            </a:r>
          </a:p>
          <a:p>
            <a:r>
              <a:rPr lang="en-CA" dirty="0" smtClean="0"/>
              <a:t>The plants are small because their roots cannot grow through the permafrost that has formed beneath the ground</a:t>
            </a:r>
            <a:endParaRPr lang="en-CA" dirty="0"/>
          </a:p>
        </p:txBody>
      </p:sp>
      <p:pic>
        <p:nvPicPr>
          <p:cNvPr id="5" name="Content Placeholder 4" descr="EI flower 2.jpg"/>
          <p:cNvPicPr>
            <a:picLocks noGrp="1" noChangeAspect="1"/>
          </p:cNvPicPr>
          <p:nvPr>
            <p:ph sz="half" idx="2"/>
          </p:nvPr>
        </p:nvPicPr>
        <p:blipFill>
          <a:blip r:embed="rId2" cstate="print"/>
          <a:stretch>
            <a:fillRect/>
          </a:stretch>
        </p:blipFill>
        <p:spPr>
          <a:xfrm>
            <a:off x="4283968" y="620688"/>
            <a:ext cx="3681614" cy="2448272"/>
          </a:xfrm>
        </p:spPr>
      </p:pic>
      <p:sp>
        <p:nvSpPr>
          <p:cNvPr id="6" name="TextBox 5"/>
          <p:cNvSpPr txBox="1"/>
          <p:nvPr/>
        </p:nvSpPr>
        <p:spPr>
          <a:xfrm>
            <a:off x="4283968" y="3140968"/>
            <a:ext cx="4104456" cy="215444"/>
          </a:xfrm>
          <a:prstGeom prst="rect">
            <a:avLst/>
          </a:prstGeom>
          <a:noFill/>
        </p:spPr>
        <p:txBody>
          <a:bodyPr wrap="square" rtlCol="0">
            <a:spAutoFit/>
          </a:bodyPr>
          <a:lstStyle/>
          <a:p>
            <a:r>
              <a:rPr lang="en-CA" sz="800" u="sng" dirty="0">
                <a:hlinkClick r:id="rId3"/>
              </a:rPr>
              <a:t>http://</a:t>
            </a:r>
            <a:r>
              <a:rPr lang="en-CA" sz="800" u="sng" dirty="0" smtClean="0">
                <a:hlinkClick r:id="rId3"/>
              </a:rPr>
              <a:t>scaa.usask.ca/gallery/northern/image.php?ID=20353&amp;imagesize=medium&amp;ln</a:t>
            </a:r>
            <a:endParaRPr lang="en-CA" sz="800" dirty="0"/>
          </a:p>
        </p:txBody>
      </p:sp>
      <p:pic>
        <p:nvPicPr>
          <p:cNvPr id="7" name="Picture 6" descr="EI flower 3.jpg"/>
          <p:cNvPicPr>
            <a:picLocks noChangeAspect="1"/>
          </p:cNvPicPr>
          <p:nvPr/>
        </p:nvPicPr>
        <p:blipFill>
          <a:blip r:embed="rId4" cstate="print"/>
          <a:stretch>
            <a:fillRect/>
          </a:stretch>
        </p:blipFill>
        <p:spPr>
          <a:xfrm>
            <a:off x="4283968" y="3861048"/>
            <a:ext cx="3816424" cy="2448272"/>
          </a:xfrm>
          <a:prstGeom prst="rect">
            <a:avLst/>
          </a:prstGeom>
        </p:spPr>
      </p:pic>
      <p:sp>
        <p:nvSpPr>
          <p:cNvPr id="8" name="TextBox 7"/>
          <p:cNvSpPr txBox="1"/>
          <p:nvPr/>
        </p:nvSpPr>
        <p:spPr>
          <a:xfrm>
            <a:off x="4427984" y="6309320"/>
            <a:ext cx="3456384" cy="338554"/>
          </a:xfrm>
          <a:prstGeom prst="rect">
            <a:avLst/>
          </a:prstGeom>
          <a:noFill/>
        </p:spPr>
        <p:txBody>
          <a:bodyPr wrap="square" rtlCol="0">
            <a:spAutoFit/>
          </a:bodyPr>
          <a:lstStyle/>
          <a:p>
            <a:r>
              <a:rPr lang="en-CA" sz="800" u="sng" dirty="0">
                <a:hlinkClick r:id="rId5"/>
              </a:rPr>
              <a:t>http://scaa.usask.ca/gallery/northern/image.php?ID=18068&amp;imagesize=medium&amp;ln</a:t>
            </a:r>
            <a:endParaRPr lang="en-CA" sz="800" dirty="0"/>
          </a:p>
        </p:txBody>
      </p:sp>
      <p:sp>
        <p:nvSpPr>
          <p:cNvPr id="9" name="TextBox 8"/>
          <p:cNvSpPr txBox="1"/>
          <p:nvPr/>
        </p:nvSpPr>
        <p:spPr>
          <a:xfrm>
            <a:off x="4499992" y="3429000"/>
            <a:ext cx="3528392" cy="369332"/>
          </a:xfrm>
          <a:prstGeom prst="rect">
            <a:avLst/>
          </a:prstGeom>
          <a:noFill/>
        </p:spPr>
        <p:txBody>
          <a:bodyPr wrap="square" rtlCol="0">
            <a:spAutoFit/>
          </a:bodyPr>
          <a:lstStyle/>
          <a:p>
            <a:r>
              <a:rPr lang="en-CA" dirty="0" smtClean="0"/>
              <a:t>Arctic Poppies</a:t>
            </a:r>
          </a:p>
        </p:txBody>
      </p:sp>
      <p:sp>
        <p:nvSpPr>
          <p:cNvPr id="12" name="TextBox 11"/>
          <p:cNvSpPr txBox="1"/>
          <p:nvPr/>
        </p:nvSpPr>
        <p:spPr>
          <a:xfrm>
            <a:off x="4355976" y="188640"/>
            <a:ext cx="3528392" cy="369332"/>
          </a:xfrm>
          <a:prstGeom prst="rect">
            <a:avLst/>
          </a:prstGeom>
          <a:noFill/>
        </p:spPr>
        <p:txBody>
          <a:bodyPr wrap="square" rtlCol="0">
            <a:spAutoFit/>
          </a:bodyPr>
          <a:lstStyle/>
          <a:p>
            <a:r>
              <a:rPr lang="en-CA" dirty="0" smtClean="0"/>
              <a:t>High Arctic Flower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6000" b="-2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00B050"/>
                </a:solidFill>
              </a:rPr>
              <a:t>Land Animals</a:t>
            </a:r>
            <a:endParaRPr lang="en-CA" dirty="0">
              <a:solidFill>
                <a:srgbClr val="00B050"/>
              </a:solidFill>
            </a:endParaRPr>
          </a:p>
        </p:txBody>
      </p:sp>
      <p:sp>
        <p:nvSpPr>
          <p:cNvPr id="3" name="Content Placeholder 2"/>
          <p:cNvSpPr>
            <a:spLocks noGrp="1"/>
          </p:cNvSpPr>
          <p:nvPr>
            <p:ph sz="half" idx="1"/>
          </p:nvPr>
        </p:nvSpPr>
        <p:spPr/>
        <p:txBody>
          <a:bodyPr>
            <a:normAutofit fontScale="77500" lnSpcReduction="20000"/>
          </a:bodyPr>
          <a:lstStyle/>
          <a:p>
            <a:r>
              <a:rPr lang="en-CA" dirty="0" smtClean="0">
                <a:solidFill>
                  <a:srgbClr val="00B050"/>
                </a:solidFill>
              </a:rPr>
              <a:t>Most of the animal species that now live on Ellesmere Island have had to adapt over the years due to the colder than average temperatures</a:t>
            </a:r>
          </a:p>
          <a:p>
            <a:r>
              <a:rPr lang="en-CA" dirty="0" smtClean="0">
                <a:solidFill>
                  <a:srgbClr val="00B050"/>
                </a:solidFill>
              </a:rPr>
              <a:t>Some examples of things that have changed in animals are: extra fur for added warmth, white coats (for camouflage), and faster breeding in the summer months</a:t>
            </a:r>
            <a:endParaRPr lang="en-CA" dirty="0">
              <a:solidFill>
                <a:srgbClr val="00B050"/>
              </a:solidFill>
            </a:endParaRPr>
          </a:p>
        </p:txBody>
      </p:sp>
      <p:sp>
        <p:nvSpPr>
          <p:cNvPr id="4" name="Content Placeholder 3"/>
          <p:cNvSpPr>
            <a:spLocks noGrp="1"/>
          </p:cNvSpPr>
          <p:nvPr>
            <p:ph sz="half" idx="2"/>
          </p:nvPr>
        </p:nvSpPr>
        <p:spPr/>
        <p:txBody>
          <a:bodyPr>
            <a:normAutofit fontScale="77500" lnSpcReduction="20000"/>
          </a:bodyPr>
          <a:lstStyle/>
          <a:p>
            <a:r>
              <a:rPr lang="en-CA" dirty="0" smtClean="0">
                <a:solidFill>
                  <a:srgbClr val="00B050"/>
                </a:solidFill>
              </a:rPr>
              <a:t>Some of the land animals that live on the island are: lemmings, hares, squirrels, caribou, foxes, wolves, polar bears, ravens, falcons, and loons</a:t>
            </a:r>
          </a:p>
          <a:p>
            <a:r>
              <a:rPr lang="en-CA" dirty="0" smtClean="0">
                <a:solidFill>
                  <a:srgbClr val="00B050"/>
                </a:solidFill>
              </a:rPr>
              <a:t>There are also insects like arctic bumblebees and grasshoppers</a:t>
            </a:r>
            <a:endParaRPr lang="en-CA" dirty="0">
              <a:solidFill>
                <a:srgbClr val="00B050"/>
              </a:solidFill>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descr="EI animal1.jpg"/>
          <p:cNvPicPr>
            <a:picLocks noGrp="1" noChangeAspect="1"/>
          </p:cNvPicPr>
          <p:nvPr>
            <p:ph sz="half" idx="1"/>
          </p:nvPr>
        </p:nvPicPr>
        <p:blipFill>
          <a:blip r:embed="rId2" cstate="print"/>
          <a:stretch>
            <a:fillRect/>
          </a:stretch>
        </p:blipFill>
        <p:spPr>
          <a:xfrm>
            <a:off x="323528" y="3933056"/>
            <a:ext cx="3381110" cy="2241823"/>
          </a:xfrm>
        </p:spPr>
      </p:pic>
      <p:pic>
        <p:nvPicPr>
          <p:cNvPr id="19" name="Content Placeholder 18" descr="EI animal2.jpg"/>
          <p:cNvPicPr>
            <a:picLocks noGrp="1" noChangeAspect="1"/>
          </p:cNvPicPr>
          <p:nvPr>
            <p:ph sz="half" idx="2"/>
          </p:nvPr>
        </p:nvPicPr>
        <p:blipFill>
          <a:blip r:embed="rId3" cstate="print"/>
          <a:stretch>
            <a:fillRect/>
          </a:stretch>
        </p:blipFill>
        <p:spPr>
          <a:xfrm>
            <a:off x="4178300" y="2530548"/>
            <a:ext cx="3521075" cy="2665266"/>
          </a:xfrm>
        </p:spPr>
      </p:pic>
      <p:sp>
        <p:nvSpPr>
          <p:cNvPr id="18" name="TextBox 17"/>
          <p:cNvSpPr txBox="1"/>
          <p:nvPr/>
        </p:nvSpPr>
        <p:spPr>
          <a:xfrm>
            <a:off x="323528" y="6165304"/>
            <a:ext cx="3240360" cy="338554"/>
          </a:xfrm>
          <a:prstGeom prst="rect">
            <a:avLst/>
          </a:prstGeom>
          <a:noFill/>
        </p:spPr>
        <p:txBody>
          <a:bodyPr wrap="square" rtlCol="0">
            <a:spAutoFit/>
          </a:bodyPr>
          <a:lstStyle/>
          <a:p>
            <a:r>
              <a:rPr lang="en-CA" sz="800" dirty="0" smtClean="0">
                <a:hlinkClick r:id="rId4"/>
              </a:rPr>
              <a:t>http://www.animalstwist.com/page/11</a:t>
            </a:r>
            <a:endParaRPr lang="en-CA" sz="800" dirty="0" smtClean="0"/>
          </a:p>
          <a:p>
            <a:r>
              <a:rPr lang="en-CA" sz="800" dirty="0" smtClean="0"/>
              <a:t>/</a:t>
            </a:r>
            <a:endParaRPr lang="en-CA" sz="800" dirty="0"/>
          </a:p>
        </p:txBody>
      </p:sp>
      <p:sp>
        <p:nvSpPr>
          <p:cNvPr id="20" name="TextBox 19"/>
          <p:cNvSpPr txBox="1"/>
          <p:nvPr/>
        </p:nvSpPr>
        <p:spPr>
          <a:xfrm>
            <a:off x="3851920" y="5877272"/>
            <a:ext cx="4752528" cy="338554"/>
          </a:xfrm>
          <a:prstGeom prst="rect">
            <a:avLst/>
          </a:prstGeom>
          <a:noFill/>
        </p:spPr>
        <p:txBody>
          <a:bodyPr wrap="square" rtlCol="0">
            <a:spAutoFit/>
          </a:bodyPr>
          <a:lstStyle/>
          <a:p>
            <a:r>
              <a:rPr lang="en-CA" sz="800" dirty="0" smtClean="0">
                <a:hlinkClick r:id="rId5"/>
              </a:rPr>
              <a:t>http://www.labspaces.net/102475/To_Arctic_animals__time_of_day_really_doesn_t_matter</a:t>
            </a:r>
            <a:endParaRPr lang="en-CA" sz="800" dirty="0" smtClean="0"/>
          </a:p>
          <a:p>
            <a:endParaRPr lang="en-CA" sz="800" dirty="0"/>
          </a:p>
        </p:txBody>
      </p:sp>
      <p:pic>
        <p:nvPicPr>
          <p:cNvPr id="21" name="Picture 20" descr="EI animal3.jpg"/>
          <p:cNvPicPr>
            <a:picLocks noChangeAspect="1"/>
          </p:cNvPicPr>
          <p:nvPr/>
        </p:nvPicPr>
        <p:blipFill>
          <a:blip r:embed="rId6" cstate="print"/>
          <a:stretch>
            <a:fillRect/>
          </a:stretch>
        </p:blipFill>
        <p:spPr>
          <a:xfrm>
            <a:off x="167058" y="548680"/>
            <a:ext cx="3515941" cy="3030984"/>
          </a:xfrm>
          <a:prstGeom prst="rect">
            <a:avLst/>
          </a:prstGeom>
        </p:spPr>
      </p:pic>
      <p:sp>
        <p:nvSpPr>
          <p:cNvPr id="22" name="TextBox 21"/>
          <p:cNvSpPr txBox="1"/>
          <p:nvPr/>
        </p:nvSpPr>
        <p:spPr>
          <a:xfrm>
            <a:off x="323528" y="3645024"/>
            <a:ext cx="3312368" cy="338554"/>
          </a:xfrm>
          <a:prstGeom prst="rect">
            <a:avLst/>
          </a:prstGeom>
          <a:noFill/>
        </p:spPr>
        <p:txBody>
          <a:bodyPr wrap="square" rtlCol="0">
            <a:spAutoFit/>
          </a:bodyPr>
          <a:lstStyle/>
          <a:p>
            <a:r>
              <a:rPr lang="en-CA" sz="800" dirty="0" smtClean="0">
                <a:hlinkClick r:id="rId7"/>
              </a:rPr>
              <a:t>http://www.sciencemuseum.org.uk/antenna/reindeer/</a:t>
            </a:r>
            <a:endParaRPr lang="en-CA" sz="800" dirty="0" smtClean="0"/>
          </a:p>
          <a:p>
            <a:endParaRPr lang="en-CA" sz="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A93582"/>
                </a:solidFill>
              </a:rPr>
              <a:t>Marine Life</a:t>
            </a:r>
            <a:endParaRPr lang="en-CA" dirty="0">
              <a:solidFill>
                <a:srgbClr val="A93582"/>
              </a:solidFill>
            </a:endParaRPr>
          </a:p>
        </p:txBody>
      </p:sp>
      <p:sp>
        <p:nvSpPr>
          <p:cNvPr id="3" name="Content Placeholder 2"/>
          <p:cNvSpPr>
            <a:spLocks noGrp="1"/>
          </p:cNvSpPr>
          <p:nvPr>
            <p:ph idx="1"/>
          </p:nvPr>
        </p:nvSpPr>
        <p:spPr/>
        <p:txBody>
          <a:bodyPr>
            <a:normAutofit lnSpcReduction="10000"/>
          </a:bodyPr>
          <a:lstStyle/>
          <a:p>
            <a:r>
              <a:rPr lang="en-CA" dirty="0" smtClean="0">
                <a:solidFill>
                  <a:srgbClr val="A93582"/>
                </a:solidFill>
              </a:rPr>
              <a:t>Animals that live their lives in Arctic waters must be able to withstand freezing cold water temperatures</a:t>
            </a:r>
          </a:p>
          <a:p>
            <a:r>
              <a:rPr lang="en-CA" dirty="0" smtClean="0">
                <a:solidFill>
                  <a:srgbClr val="A93582"/>
                </a:solidFill>
              </a:rPr>
              <a:t>There are many different species of animals living in the ocean off the shore of Ellesmere island, animals like the beluga whales, narwhals, harp seals, walrus, and even some land animals spend much of their time in the water </a:t>
            </a:r>
          </a:p>
          <a:p>
            <a:r>
              <a:rPr lang="en-CA" dirty="0" smtClean="0">
                <a:solidFill>
                  <a:srgbClr val="A93582"/>
                </a:solidFill>
              </a:rPr>
              <a:t>Polar bears are a great example of an animal that is just about as comfortable in the water as they are on land</a:t>
            </a:r>
            <a:endParaRPr lang="en-CA" dirty="0">
              <a:solidFill>
                <a:srgbClr val="A9358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EI animal4.jpg"/>
          <p:cNvPicPr>
            <a:picLocks noGrp="1" noChangeAspect="1"/>
          </p:cNvPicPr>
          <p:nvPr>
            <p:ph sz="half" idx="1"/>
          </p:nvPr>
        </p:nvPicPr>
        <p:blipFill>
          <a:blip r:embed="rId2" cstate="print"/>
          <a:stretch>
            <a:fillRect/>
          </a:stretch>
        </p:blipFill>
        <p:spPr>
          <a:xfrm>
            <a:off x="467544" y="3861048"/>
            <a:ext cx="3521075" cy="2341515"/>
          </a:xfrm>
        </p:spPr>
      </p:pic>
      <p:pic>
        <p:nvPicPr>
          <p:cNvPr id="9" name="Content Placeholder 8" descr="EI animal5.jpg"/>
          <p:cNvPicPr>
            <a:picLocks noGrp="1" noChangeAspect="1"/>
          </p:cNvPicPr>
          <p:nvPr>
            <p:ph sz="half" idx="2"/>
          </p:nvPr>
        </p:nvPicPr>
        <p:blipFill>
          <a:blip r:embed="rId3" cstate="print"/>
          <a:stretch>
            <a:fillRect/>
          </a:stretch>
        </p:blipFill>
        <p:spPr>
          <a:xfrm>
            <a:off x="5076056" y="4005064"/>
            <a:ext cx="2466975" cy="1847850"/>
          </a:xfrm>
        </p:spPr>
      </p:pic>
      <p:sp>
        <p:nvSpPr>
          <p:cNvPr id="8" name="TextBox 7"/>
          <p:cNvSpPr txBox="1"/>
          <p:nvPr/>
        </p:nvSpPr>
        <p:spPr>
          <a:xfrm>
            <a:off x="539552" y="6309320"/>
            <a:ext cx="3600400" cy="215444"/>
          </a:xfrm>
          <a:prstGeom prst="rect">
            <a:avLst/>
          </a:prstGeom>
          <a:noFill/>
        </p:spPr>
        <p:txBody>
          <a:bodyPr wrap="square" rtlCol="0">
            <a:spAutoFit/>
          </a:bodyPr>
          <a:lstStyle/>
          <a:p>
            <a:r>
              <a:rPr lang="en-CA" sz="800" dirty="0" smtClean="0"/>
              <a:t>http://animals.howstuffworks.com/mammals/narwhal.htm/printable</a:t>
            </a:r>
            <a:endParaRPr lang="en-CA" sz="800" dirty="0"/>
          </a:p>
        </p:txBody>
      </p:sp>
      <p:pic>
        <p:nvPicPr>
          <p:cNvPr id="10" name="Picture 9" descr="EI animal6.jpg"/>
          <p:cNvPicPr>
            <a:picLocks noChangeAspect="1"/>
          </p:cNvPicPr>
          <p:nvPr/>
        </p:nvPicPr>
        <p:blipFill>
          <a:blip r:embed="rId4" cstate="print"/>
          <a:stretch>
            <a:fillRect/>
          </a:stretch>
        </p:blipFill>
        <p:spPr>
          <a:xfrm>
            <a:off x="1403648" y="188640"/>
            <a:ext cx="4819909" cy="3168353"/>
          </a:xfrm>
          <a:prstGeom prst="rect">
            <a:avLst/>
          </a:prstGeom>
        </p:spPr>
      </p:pic>
      <p:sp>
        <p:nvSpPr>
          <p:cNvPr id="11" name="TextBox 10"/>
          <p:cNvSpPr txBox="1"/>
          <p:nvPr/>
        </p:nvSpPr>
        <p:spPr>
          <a:xfrm>
            <a:off x="5148064" y="5877272"/>
            <a:ext cx="2304256" cy="215444"/>
          </a:xfrm>
          <a:prstGeom prst="rect">
            <a:avLst/>
          </a:prstGeom>
          <a:noFill/>
        </p:spPr>
        <p:txBody>
          <a:bodyPr wrap="square" rtlCol="0">
            <a:spAutoFit/>
          </a:bodyPr>
          <a:lstStyle/>
          <a:p>
            <a:r>
              <a:rPr lang="en-CA" sz="800" u="sng" dirty="0">
                <a:hlinkClick r:id="rId5"/>
              </a:rPr>
              <a:t>http://www.animalspix.com/tag/arctic</a:t>
            </a:r>
            <a:endParaRPr lang="en-CA" sz="800" dirty="0"/>
          </a:p>
        </p:txBody>
      </p:sp>
      <p:sp>
        <p:nvSpPr>
          <p:cNvPr id="12" name="TextBox 11"/>
          <p:cNvSpPr txBox="1"/>
          <p:nvPr/>
        </p:nvSpPr>
        <p:spPr>
          <a:xfrm>
            <a:off x="1403648" y="3356992"/>
            <a:ext cx="4752528" cy="215444"/>
          </a:xfrm>
          <a:prstGeom prst="rect">
            <a:avLst/>
          </a:prstGeom>
          <a:noFill/>
        </p:spPr>
        <p:txBody>
          <a:bodyPr wrap="square" rtlCol="0">
            <a:spAutoFit/>
          </a:bodyPr>
          <a:lstStyle/>
          <a:p>
            <a:r>
              <a:rPr lang="en-CA" sz="800" u="sng" dirty="0">
                <a:hlinkClick r:id="rId5"/>
              </a:rPr>
              <a:t>http://www.animalspix.com/tag/arctic</a:t>
            </a:r>
            <a:endParaRPr lang="en-CA" sz="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1303</TotalTime>
  <Words>723</Words>
  <Application>Microsoft Office PowerPoint</Application>
  <PresentationFormat>On-screen Show (4:3)</PresentationFormat>
  <Paragraphs>89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Ellesmere Island</vt:lpstr>
      <vt:lpstr>Background Knowledge</vt:lpstr>
      <vt:lpstr>Where is it?</vt:lpstr>
      <vt:lpstr>Climate</vt:lpstr>
      <vt:lpstr>Plants</vt:lpstr>
      <vt:lpstr>Land Animals</vt:lpstr>
      <vt:lpstr>Slide 7</vt:lpstr>
      <vt:lpstr>Marine Life</vt:lpstr>
      <vt:lpstr>Slide 9</vt:lpstr>
      <vt:lpstr>What Have We Done!</vt:lpstr>
      <vt:lpstr>What’s Being Done?</vt:lpstr>
      <vt:lpstr>How YOU can Help</vt:lpstr>
      <vt:lpstr>Slide 13</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Ellesmere Island</dc:title>
  <dc:creator>Reeves Schraner</dc:creator>
  <cp:lastModifiedBy>Reeves Schraner</cp:lastModifiedBy>
  <cp:revision>40</cp:revision>
  <dcterms:created xsi:type="dcterms:W3CDTF">2010-10-17T18:24:15Z</dcterms:created>
  <dcterms:modified xsi:type="dcterms:W3CDTF">2010-10-19T02:01:00Z</dcterms:modified>
</cp:coreProperties>
</file>